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6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0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ill Sans" panose="020B0502020104020203" pitchFamily="34" charset="-79"/>
      <p:regular r:id="rId31"/>
      <p:bold r:id="rId32"/>
    </p:embeddedFont>
    <p:embeddedFont>
      <p:font typeface="Helvetica Neue" panose="02000503000000020004" pitchFamily="2" charset="0"/>
      <p:regular r:id="rId33"/>
      <p:bold r:id="rId34"/>
      <p:italic r:id="rId35"/>
      <p:boldItalic r:id="rId36"/>
    </p:embeddedFont>
    <p:embeddedFont>
      <p:font typeface="Helvetica Neue Light" panose="02000403000000020004" pitchFamily="2" charset="0"/>
      <p:regular r:id="rId37"/>
      <p:bold r:id="rId38"/>
      <p:italic r:id="rId39"/>
      <p:boldItalic r:id="rId40"/>
    </p:embeddedFont>
    <p:embeddedFont>
      <p:font typeface="Merriweather Sans" pitchFamily="2" charset="77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5"/>
  </p:normalViewPr>
  <p:slideViewPr>
    <p:cSldViewPr snapToGrid="0" snapToObjects="1">
      <p:cViewPr varScale="1">
        <p:scale>
          <a:sx n="162" d="100"/>
          <a:sy n="162" d="100"/>
        </p:scale>
        <p:origin x="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Change the background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986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85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88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47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4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095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354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latin typeface="Helvetica Neue"/>
                <a:ea typeface="Helvetica Neue"/>
                <a:cs typeface="Helvetica Neue"/>
                <a:sym typeface="Helvetica Neue"/>
              </a:rPr>
              <a:t>Change the background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/sdgc/sdgc17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/chapters/chicago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4130471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265500" y="0"/>
            <a:ext cx="4045200" cy="27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2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699" y="3922750"/>
            <a:ext cx="5998802" cy="122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699" y="0"/>
            <a:ext cx="8520602" cy="3069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2" cy="199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685798" y="1383504"/>
            <a:ext cx="7772401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1371599" y="2914649"/>
            <a:ext cx="6400801" cy="222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6553200" y="4406418"/>
            <a:ext cx="2133600" cy="248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DGC17">
  <p:cSld name="SDGC17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66" name="Google Shape;66;p17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67" name="Google Shape;67;p17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7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#SDGC17</a:t>
            </a: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800"/>
              <a:buFont typeface="Arial"/>
              <a:buNone/>
            </a:pPr>
            <a:r>
              <a:rPr lang="en-U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www.service-design-network.org/sdgc/sdgc17</a:t>
            </a:r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 Conference">
  <p:cSld name="US Conferenc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74" name="Google Shape;74;p18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75" name="Google Shape;75;p18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@SDNChi</a:t>
            </a:r>
            <a:endParaRPr/>
          </a:p>
        </p:txBody>
      </p:sp>
      <p:sp>
        <p:nvSpPr>
          <p:cNvPr id="77" name="Google Shape;77;p18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SzPts val="800"/>
              <a:buFont typeface="Arial"/>
              <a:buNone/>
            </a:pPr>
            <a:r>
              <a:rPr lang="en-US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www.service-design-network.org/chapters/chicago</a:t>
            </a:r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rd Page">
  <p:cSld name="Award Pag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82" name="Google Shape;82;p19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#ServiceDesignAward2017</a:t>
            </a:r>
            <a:endParaRPr/>
          </a:p>
        </p:txBody>
      </p:sp>
      <p:sp>
        <p:nvSpPr>
          <p:cNvPr id="84" name="Google Shape;84;p19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www.service-design-network.org/award-about</a:t>
            </a:r>
            <a:endParaRPr/>
          </a:p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DGC17 copy">
  <p:cSld name="SDGC17 cop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89" name="Google Shape;89;p20"/>
          <p:cNvSpPr/>
          <p:nvPr/>
        </p:nvSpPr>
        <p:spPr>
          <a:xfrm>
            <a:off x="5991819" y="5019695"/>
            <a:ext cx="3000301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0" y="4868912"/>
            <a:ext cx="9144000" cy="275101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0"/>
          <p:cNvSpPr/>
          <p:nvPr/>
        </p:nvSpPr>
        <p:spPr>
          <a:xfrm>
            <a:off x="142751" y="4917600"/>
            <a:ext cx="3479402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#ServiceDesignDay</a:t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5536283" y="4917600"/>
            <a:ext cx="3479401" cy="17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691" y="4847761"/>
            <a:ext cx="1044601" cy="3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DGC14 MD Divider copy">
  <p:cSld name="SDGC14 MD Divider cop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-1" y="4795225"/>
            <a:ext cx="9144001" cy="348301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6748" y="4799124"/>
            <a:ext cx="850555" cy="3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51058" y="4791811"/>
            <a:ext cx="2289901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997958" y="4787049"/>
            <a:ext cx="2289901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Page">
  <p:cSld name="Front Pag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4443700" y="4882305"/>
            <a:ext cx="247716" cy="2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ill Sans"/>
              <a:buNone/>
              <a:defRPr sz="12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l">
  <p:cSld name="General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2014</a:t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2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</a:t>
            </a:r>
            <a:endParaRPr/>
          </a:p>
        </p:txBody>
      </p:sp>
      <p:sp>
        <p:nvSpPr>
          <p:cNvPr id="101" name="Google Shape;101;p22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0268" y="4847761"/>
            <a:ext cx="783464" cy="3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"/>
          <p:cNvSpPr txBox="1">
            <a:spLocks noGrp="1"/>
          </p:cNvSpPr>
          <p:nvPr>
            <p:ph type="sldNum" idx="1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ward Page">
  <p:cSld name="Award Page 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>
            <a:off x="5636865" y="5019724"/>
            <a:ext cx="2250282" cy="12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675E5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675E50"/>
                </a:solidFill>
                <a:latin typeface="Arial"/>
                <a:ea typeface="Arial"/>
                <a:cs typeface="Arial"/>
                <a:sym typeface="Arial"/>
              </a:rPr>
              <a:t>SDN Members’ Day 2015</a:t>
            </a:r>
            <a:endParaRPr/>
          </a:p>
        </p:txBody>
      </p:sp>
      <p:sp>
        <p:nvSpPr>
          <p:cNvPr id="106" name="Google Shape;106;p23"/>
          <p:cNvSpPr/>
          <p:nvPr/>
        </p:nvSpPr>
        <p:spPr>
          <a:xfrm>
            <a:off x="1143000" y="4868912"/>
            <a:ext cx="6858001" cy="27521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ill San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/>
          <p:nvPr/>
        </p:nvSpPr>
        <p:spPr>
          <a:xfrm>
            <a:off x="1250064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@SDNetwork   #ServiceDesignAward2017</a:t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>
            <a:off x="5295213" y="4930319"/>
            <a:ext cx="2609580" cy="15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www.service-design-network.org/award-about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0268" y="4847761"/>
            <a:ext cx="783464" cy="3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4471944" y="4882306"/>
            <a:ext cx="193415" cy="193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Gill Sans"/>
              <a:buNone/>
              <a:defRPr sz="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7" y="4382423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2" cy="39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75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311699" y="0"/>
            <a:ext cx="2808001" cy="13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1" cy="375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7" y="4223225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hyperlink" Target="http://www.service-design-network.or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www.service-design-network.org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://www.service-design-network.org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service-design-network.or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ice-design-network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www.service-design-network.org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://www.service-design-network.or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33.png"/><Relationship Id="rId4" Type="http://schemas.openxmlformats.org/officeDocument/2006/relationships/hyperlink" Target="http://www.service-design-network.or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service-design-network.org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9.png"/><Relationship Id="rId4" Type="http://schemas.openxmlformats.org/officeDocument/2006/relationships/image" Target="../media/image34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19" name="Google Shape;119;p2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14109" y="1656329"/>
            <a:ext cx="4515845" cy="18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851" y="-1043798"/>
            <a:ext cx="9273702" cy="618729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3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279" name="Google Shape;279;p33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338410" y="453524"/>
              <a:ext cx="2013280" cy="17830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Helvetica Neue"/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How do we do that?</a:t>
              </a:r>
              <a:endParaRPr/>
            </a:p>
          </p:txBody>
        </p:sp>
      </p:grpSp>
      <p:sp>
        <p:nvSpPr>
          <p:cNvPr id="281" name="Google Shape;281;p33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7417517" y="2549495"/>
            <a:ext cx="1168896" cy="102877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4751790" y="2563104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6298000" y="140787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4411421" y="851987"/>
            <a:ext cx="1119955" cy="1045183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7806825" y="851078"/>
            <a:ext cx="1047001" cy="10470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7539945" y="3150608"/>
            <a:ext cx="1341306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Publish your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profile on SDN site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7554971" y="1501041"/>
            <a:ext cx="1341305" cy="3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Participate in exclusive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Members Day events</a:t>
            </a:r>
            <a:endParaRPr/>
          </a:p>
        </p:txBody>
      </p:sp>
      <p:sp>
        <p:nvSpPr>
          <p:cNvPr id="297" name="Google Shape;297;p34"/>
          <p:cNvSpPr/>
          <p:nvPr/>
        </p:nvSpPr>
        <p:spPr>
          <a:xfrm>
            <a:off x="4593081" y="3055571"/>
            <a:ext cx="104700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Touchpoint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Journal</a:t>
            </a:r>
            <a:endParaRPr/>
          </a:p>
        </p:txBody>
      </p:sp>
      <p:sp>
        <p:nvSpPr>
          <p:cNvPr id="298" name="Google Shape;298;p34"/>
          <p:cNvSpPr/>
          <p:nvPr/>
        </p:nvSpPr>
        <p:spPr>
          <a:xfrm>
            <a:off x="5952401" y="773614"/>
            <a:ext cx="1433401" cy="3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Great conference &amp; events discounts</a:t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Podcasts &amp;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knowledge</a:t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562003" y="1501041"/>
            <a:ext cx="1047001" cy="3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Case study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library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03" name="Google Shape;303;p3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304" name="Google Shape;304;p34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0298" y="1839799"/>
            <a:ext cx="850505" cy="69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8915" y="953385"/>
            <a:ext cx="546698" cy="52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3623" y="282044"/>
            <a:ext cx="613379" cy="45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64146" y="1020295"/>
            <a:ext cx="440929" cy="41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77989" y="2605675"/>
            <a:ext cx="465217" cy="502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02029" y="3473969"/>
            <a:ext cx="533798" cy="57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67147" y="2638445"/>
            <a:ext cx="511487" cy="4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651631" y="919257"/>
            <a:ext cx="4017475" cy="26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Become a paying MEMBER for 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EXCLUSIVE BENEFITS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/>
          <p:nvPr/>
        </p:nvSpPr>
        <p:spPr>
          <a:xfrm>
            <a:off x="5011800" y="498899"/>
            <a:ext cx="3307501" cy="3307502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6263747" y="133428"/>
            <a:ext cx="803606" cy="76941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ldNum" idx="1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-256551" y="2707645"/>
            <a:ext cx="4467201" cy="86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5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/>
          <p:nvPr/>
        </p:nvSpPr>
        <p:spPr>
          <a:xfrm>
            <a:off x="688457" y="919257"/>
            <a:ext cx="3943823" cy="26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Join our community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for free as a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COMMUNITY FOLLOWER</a:t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7782808" y="1624032"/>
            <a:ext cx="803605" cy="96496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6298000" y="3374149"/>
            <a:ext cx="742201" cy="742201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/>
          <p:nvPr/>
        </p:nvSpPr>
        <p:spPr>
          <a:xfrm>
            <a:off x="4751790" y="1645066"/>
            <a:ext cx="803605" cy="92289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5"/>
          <p:cNvSpPr/>
          <p:nvPr/>
        </p:nvSpPr>
        <p:spPr>
          <a:xfrm>
            <a:off x="7687097" y="2212445"/>
            <a:ext cx="104700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Your profile on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SDN website</a:t>
            </a:r>
            <a:endParaRPr/>
          </a:p>
        </p:txBody>
      </p:sp>
      <p:sp>
        <p:nvSpPr>
          <p:cNvPr id="331" name="Google Shape;331;p35"/>
          <p:cNvSpPr/>
          <p:nvPr/>
        </p:nvSpPr>
        <p:spPr>
          <a:xfrm>
            <a:off x="4481055" y="2174345"/>
            <a:ext cx="128367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Limited access to Touchpoint Journal</a:t>
            </a:r>
            <a:endParaRPr/>
          </a:p>
        </p:txBody>
      </p:sp>
      <p:sp>
        <p:nvSpPr>
          <p:cNvPr id="332" name="Google Shape;332;p35"/>
          <p:cNvSpPr/>
          <p:nvPr/>
        </p:nvSpPr>
        <p:spPr>
          <a:xfrm>
            <a:off x="5843351" y="4041843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Podcasts &amp;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community knowledge</a:t>
            </a:r>
            <a:endParaRPr/>
          </a:p>
        </p:txBody>
      </p:sp>
      <p:sp>
        <p:nvSpPr>
          <p:cNvPr id="333" name="Google Shape;333;p35"/>
          <p:cNvSpPr/>
          <p:nvPr/>
        </p:nvSpPr>
        <p:spPr>
          <a:xfrm>
            <a:off x="5894550" y="1417407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0298" y="1839799"/>
            <a:ext cx="850505" cy="697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77989" y="1672334"/>
            <a:ext cx="465217" cy="50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2029" y="3473969"/>
            <a:ext cx="533798" cy="57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41747" y="1745807"/>
            <a:ext cx="511487" cy="4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1200" y="116906"/>
            <a:ext cx="548701" cy="61210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5827100" y="773761"/>
            <a:ext cx="165150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Receive our Insider newsletter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/>
          <p:nvPr/>
        </p:nvSpPr>
        <p:spPr>
          <a:xfrm>
            <a:off x="1263550" y="1932806"/>
            <a:ext cx="6616900" cy="214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C00"/>
              </a:buClr>
              <a:buSzPts val="7200"/>
              <a:buFont typeface="Arial"/>
              <a:buNone/>
            </a:pPr>
            <a:r>
              <a:rPr lang="en-US" sz="7200" b="0" i="0" u="none" strike="noStrike" cap="none">
                <a:solidFill>
                  <a:srgbClr val="BBDC00"/>
                </a:solidFill>
                <a:latin typeface="Arial"/>
                <a:ea typeface="Arial"/>
                <a:cs typeface="Arial"/>
                <a:sym typeface="Arial"/>
              </a:rPr>
              <a:t>72,212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TOTAL audience following our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16455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716455"/>
                </a:solidFill>
                <a:latin typeface="Arial"/>
                <a:ea typeface="Arial"/>
                <a:cs typeface="Arial"/>
                <a:sym typeface="Arial"/>
              </a:rPr>
              <a:t>social media activities</a:t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>
            <a:off x="346831" y="487457"/>
            <a:ext cx="4017475" cy="26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66B9E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866B9E"/>
                </a:solidFill>
                <a:latin typeface="Arial"/>
                <a:ea typeface="Arial"/>
                <a:cs typeface="Arial"/>
                <a:sym typeface="Arial"/>
              </a:rPr>
              <a:t>ONLINE COMMUNITY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648" y="-811264"/>
            <a:ext cx="4255430" cy="610716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9"/>
          <p:cNvSpPr/>
          <p:nvPr/>
        </p:nvSpPr>
        <p:spPr>
          <a:xfrm>
            <a:off x="296396" y="5752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National Conferences</a:t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944612" y="-1117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371" name="Google Shape;371;p39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/>
          <p:nvPr/>
        </p:nvSpPr>
        <p:spPr>
          <a:xfrm>
            <a:off x="289549" y="2019300"/>
            <a:ext cx="4669759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Run by local chapters</a:t>
            </a:r>
            <a:endParaRPr/>
          </a:p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Educate and explore key themes</a:t>
            </a:r>
            <a:endParaRPr/>
          </a:p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Aimed at local and national community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57656" y="-175202"/>
            <a:ext cx="4345998" cy="491413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/>
          <p:nvPr/>
        </p:nvSpPr>
        <p:spPr>
          <a:xfrm>
            <a:off x="4855712" y="-175203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20" name="Google Shape;420;p44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421" name="Google Shape;421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/>
          <p:nvPr/>
        </p:nvSpPr>
        <p:spPr>
          <a:xfrm>
            <a:off x="289549" y="2010667"/>
            <a:ext cx="4455493" cy="110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Celebrates and rewards success</a:t>
            </a:r>
            <a:endParaRPr/>
          </a:p>
          <a:p>
            <a:pPr marL="308680" marR="0" lvl="0" indent="-3086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Evidences the value of service design</a:t>
            </a:r>
            <a:endParaRPr/>
          </a:p>
          <a:p>
            <a:pPr marL="308680" marR="0" lvl="0" indent="-30868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Showcases best practices</a:t>
            </a:r>
            <a:endParaRPr/>
          </a:p>
        </p:txBody>
      </p:sp>
      <p:sp>
        <p:nvSpPr>
          <p:cNvPr id="423" name="Google Shape;423;p44"/>
          <p:cNvSpPr/>
          <p:nvPr/>
        </p:nvSpPr>
        <p:spPr>
          <a:xfrm>
            <a:off x="270996" y="549889"/>
            <a:ext cx="4060800" cy="1384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Service Design Award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76612">
            <a:off x="4183425" y="91148"/>
            <a:ext cx="3488220" cy="236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665750">
            <a:off x="6084993" y="-100306"/>
            <a:ext cx="3605952" cy="244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947" y="1649776"/>
            <a:ext cx="5192996" cy="352801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7"/>
          <p:cNvSpPr/>
          <p:nvPr/>
        </p:nvSpPr>
        <p:spPr>
          <a:xfrm>
            <a:off x="505449" y="1978680"/>
            <a:ext cx="4230465" cy="287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Touchpoint Journal </a:t>
            </a:r>
            <a:endParaRPr/>
          </a:p>
          <a:p>
            <a:pPr marL="283986" marR="0" lvl="0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Impact Reports</a:t>
            </a:r>
            <a:endParaRPr/>
          </a:p>
          <a:p>
            <a:pPr marL="728486" marR="0" lvl="1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Financial Sector</a:t>
            </a:r>
            <a:endParaRPr/>
          </a:p>
          <a:p>
            <a:pPr marL="728486" marR="0" lvl="1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/>
          </a:p>
          <a:p>
            <a:pPr marL="728486" marR="0" lvl="1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Health Sector</a:t>
            </a:r>
            <a:endParaRPr/>
          </a:p>
          <a:p>
            <a:pPr marL="728486" marR="0" lvl="1" indent="-28398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Design Thinking In-house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437882" y="368009"/>
            <a:ext cx="2773039" cy="130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 dirty="0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Publications and Reports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841058" y="480848"/>
            <a:ext cx="6822094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Service Design Network - </a:t>
            </a:r>
            <a:r>
              <a:rPr lang="en-US" sz="4000" baseline="30000" dirty="0">
                <a:solidFill>
                  <a:schemeClr val="bg1">
                    <a:lumMod val="50000"/>
                  </a:schemeClr>
                </a:solidFill>
              </a:rPr>
              <a:t>India Chapter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84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841058" y="480848"/>
            <a:ext cx="6822094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Service Design Network – </a:t>
            </a:r>
            <a:r>
              <a:rPr lang="en-US" sz="4000" baseline="30000" dirty="0">
                <a:solidFill>
                  <a:schemeClr val="bg1">
                    <a:lumMod val="50000"/>
                  </a:schemeClr>
                </a:solidFill>
              </a:rPr>
              <a:t>About Founders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8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348995" y="438318"/>
            <a:ext cx="7302942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Service Design Network – </a:t>
            </a:r>
            <a:r>
              <a:rPr lang="en-US" sz="4000" baseline="30000" dirty="0">
                <a:solidFill>
                  <a:schemeClr val="bg1">
                    <a:lumMod val="50000"/>
                  </a:schemeClr>
                </a:solidFill>
              </a:rPr>
              <a:t>Goals Year I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56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0103" y="-1"/>
            <a:ext cx="45419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/>
          <p:nvPr/>
        </p:nvSpPr>
        <p:spPr>
          <a:xfrm>
            <a:off x="4596522" y="-221657"/>
            <a:ext cx="4569000" cy="4971062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29" name="Google Shape;129;p25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/>
          <p:nvPr/>
        </p:nvSpPr>
        <p:spPr>
          <a:xfrm>
            <a:off x="142035" y="1600200"/>
            <a:ext cx="4231276" cy="26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“Service Design is a collaborative process of researching, envisaging, and then orchestrating experiences that happen over time and multiple touchpoints.”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Prof. Birgit Mager, SDN President</a:t>
            </a:r>
            <a:endParaRPr/>
          </a:p>
        </p:txBody>
      </p:sp>
      <p:sp>
        <p:nvSpPr>
          <p:cNvPr id="132" name="Google Shape;132;p25"/>
          <p:cNvSpPr/>
          <p:nvPr/>
        </p:nvSpPr>
        <p:spPr>
          <a:xfrm>
            <a:off x="437882" y="368009"/>
            <a:ext cx="3863057" cy="1308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/>
          <a:p>
            <a:pPr marL="0" marR="0" lvl="0" indent="0" algn="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BBDC05"/>
              </a:buClr>
              <a:buSzPts val="5000"/>
              <a:buFont typeface="Arial"/>
              <a:buNone/>
            </a:pPr>
            <a:r>
              <a:rPr lang="en-US" sz="5000" b="0" i="0" u="none" strike="noStrike" cap="none" baseline="30000">
                <a:solidFill>
                  <a:srgbClr val="BBDC05"/>
                </a:solidFill>
                <a:latin typeface="Arial"/>
                <a:ea typeface="Arial"/>
                <a:cs typeface="Arial"/>
                <a:sym typeface="Arial"/>
              </a:rPr>
              <a:t>What is Service Design?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348995" y="438318"/>
            <a:ext cx="7302942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Service Design Network – </a:t>
            </a:r>
            <a:r>
              <a:rPr lang="en-US" sz="4000" baseline="30000" dirty="0">
                <a:solidFill>
                  <a:schemeClr val="bg1">
                    <a:lumMod val="50000"/>
                  </a:schemeClr>
                </a:solidFill>
              </a:rPr>
              <a:t>Goals for first year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010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348995" y="438318"/>
            <a:ext cx="7302942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Roles and Responsibilities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61C3C4-7BB8-A942-9B18-EDB95E94F2E3}"/>
              </a:ext>
            </a:extLst>
          </p:cNvPr>
          <p:cNvSpPr txBox="1"/>
          <p:nvPr/>
        </p:nvSpPr>
        <p:spPr>
          <a:xfrm>
            <a:off x="1348995" y="438318"/>
            <a:ext cx="7302942" cy="48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60000"/>
              </a:lnSpc>
              <a:buClr>
                <a:srgbClr val="BBDC05"/>
              </a:buClr>
              <a:buSzPts val="5000"/>
            </a:pPr>
            <a:r>
              <a:rPr lang="en-US" sz="4000" baseline="30000" dirty="0">
                <a:solidFill>
                  <a:srgbClr val="BBDC05"/>
                </a:solidFill>
              </a:rPr>
              <a:t>Event Plan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43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-117542" y="4738034"/>
            <a:ext cx="9338101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453" name="Google Shape;45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F56F9B-E615-A448-A4BC-6001C7E68113}"/>
              </a:ext>
            </a:extLst>
          </p:cNvPr>
          <p:cNvSpPr txBox="1"/>
          <p:nvPr/>
        </p:nvSpPr>
        <p:spPr>
          <a:xfrm>
            <a:off x="622738" y="630621"/>
            <a:ext cx="528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Content for Official Kickoff 2018</a:t>
            </a:r>
          </a:p>
        </p:txBody>
      </p:sp>
    </p:spTree>
    <p:extLst>
      <p:ext uri="{BB962C8B-B14F-4D97-AF65-F5344CB8AC3E}">
        <p14:creationId xmlns:p14="http://schemas.microsoft.com/office/powerpoint/2010/main" val="2228254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8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8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464" name="Google Shape;464;p48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www.service-design-network.org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65" name="Google Shape;465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14109" y="1656329"/>
            <a:ext cx="4515845" cy="183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47" y="-673100"/>
            <a:ext cx="9145494" cy="609774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6"/>
          <p:cNvSpPr/>
          <p:nvPr/>
        </p:nvSpPr>
        <p:spPr>
          <a:xfrm>
            <a:off x="-102426" y="-113631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5285449" y="953675"/>
            <a:ext cx="126901" cy="1269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6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143" name="Google Shape;143;p26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BBDC0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93955" y="720224"/>
              <a:ext cx="1902189" cy="1249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Who are we?</a:t>
              </a:r>
              <a:endParaRPr/>
            </a:p>
          </p:txBody>
        </p:sp>
      </p:grpSp>
      <p:sp>
        <p:nvSpPr>
          <p:cNvPr id="145" name="Google Shape;145;p26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1133836" y="2485075"/>
            <a:ext cx="6876328" cy="2326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promote service design because we passionately believe it is the key to future success in a social and economical sense.</a:t>
            </a:r>
            <a:endParaRPr/>
          </a:p>
        </p:txBody>
      </p:sp>
      <p:sp>
        <p:nvSpPr>
          <p:cNvPr id="153" name="Google Shape;153;p27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2335084" y="1657637"/>
            <a:ext cx="1992300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29 international chapters</a:t>
            </a:r>
            <a:endParaRPr/>
          </a:p>
        </p:txBody>
      </p:sp>
      <p:sp>
        <p:nvSpPr>
          <p:cNvPr id="157" name="Google Shape;157;p27"/>
          <p:cNvSpPr/>
          <p:nvPr/>
        </p:nvSpPr>
        <p:spPr>
          <a:xfrm>
            <a:off x="199858" y="1657637"/>
            <a:ext cx="1992300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Volunteer-led,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non-profit organisation</a:t>
            </a:r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4433804" y="1657637"/>
            <a:ext cx="2159831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1,200+ members with over 10 years of expertise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0562" y="718528"/>
            <a:ext cx="761344" cy="761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338" y="737837"/>
            <a:ext cx="928764" cy="76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5087" y="700393"/>
            <a:ext cx="681843" cy="79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6789401" y="1657637"/>
            <a:ext cx="2159830" cy="52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70,000+ online followers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505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05050"/>
                </a:solidFill>
                <a:latin typeface="Arial"/>
                <a:ea typeface="Arial"/>
                <a:cs typeface="Arial"/>
                <a:sym typeface="Arial"/>
              </a:rPr>
              <a:t>700+ SDGC attendees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15907" y="737837"/>
            <a:ext cx="706819" cy="76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A6A6A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MANAGEMENT BOARD</a:t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>
            <a:off x="2964259" y="2205566"/>
            <a:ext cx="1496749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Shelley Evenson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Fjord</a:t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>
            <a:off x="4742259" y="2205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Jesse Grimes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Informaat</a:t>
            </a:r>
            <a:endParaRPr/>
          </a:p>
        </p:txBody>
      </p:sp>
      <p:sp>
        <p:nvSpPr>
          <p:cNvPr id="172" name="Google Shape;172;p28"/>
          <p:cNvSpPr/>
          <p:nvPr/>
        </p:nvSpPr>
        <p:spPr>
          <a:xfrm>
            <a:off x="4742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Alex Nisbett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Designit</a:t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6520259" y="2205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Jamin Hageman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Capital One</a:t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2964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Birgit Mager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SDN President &amp; KISD</a:t>
            </a: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1186259" y="3856566"/>
            <a:ext cx="1496749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Yigit Kulabas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RE / Design Business</a:t>
            </a: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883121" y="2205566"/>
            <a:ext cx="2103024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Tarja Chydenius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Laurea University Of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Applied Sciences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3118" y="12568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1118" y="12568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9118" y="12568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27118" y="12568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93118" y="29586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1118" y="2958620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49118" y="2975280"/>
            <a:ext cx="882948" cy="849867"/>
          </a:xfrm>
          <a:custGeom>
            <a:avLst/>
            <a:gdLst/>
            <a:ahLst/>
            <a:cxnLst/>
            <a:rect l="l" t="t" r="r" b="b"/>
            <a:pathLst>
              <a:path w="19678" h="20557" extrusionOk="0">
                <a:moveTo>
                  <a:pt x="6102" y="0"/>
                </a:moveTo>
                <a:cubicBezTo>
                  <a:pt x="4931" y="521"/>
                  <a:pt x="3833" y="1300"/>
                  <a:pt x="2882" y="2332"/>
                </a:cubicBezTo>
                <a:cubicBezTo>
                  <a:pt x="-961" y="6503"/>
                  <a:pt x="-961" y="13259"/>
                  <a:pt x="2882" y="17430"/>
                </a:cubicBezTo>
                <a:cubicBezTo>
                  <a:pt x="6725" y="21600"/>
                  <a:pt x="12953" y="21600"/>
                  <a:pt x="16796" y="17430"/>
                </a:cubicBezTo>
                <a:cubicBezTo>
                  <a:pt x="20639" y="13259"/>
                  <a:pt x="20639" y="6503"/>
                  <a:pt x="16796" y="2332"/>
                </a:cubicBezTo>
                <a:cubicBezTo>
                  <a:pt x="15845" y="1300"/>
                  <a:pt x="14747" y="521"/>
                  <a:pt x="13576" y="0"/>
                </a:cubicBezTo>
                <a:lnTo>
                  <a:pt x="6102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21507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941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719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7497415" y="13044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21507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39287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57194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6520259" y="3856566"/>
            <a:ext cx="1496749" cy="70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Brian Gillespie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Service Design Network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Independant Consultant</a:t>
            </a:r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27068" y="2942149"/>
            <a:ext cx="883048" cy="88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7497415" y="2993572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1156625" y="2118080"/>
            <a:ext cx="1496750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Karin Henz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Accountant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2934625" y="2118080"/>
            <a:ext cx="1496750" cy="51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Cristine Lanzoni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Website, Accreditation and Publications Manager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6490625" y="2124431"/>
            <a:ext cx="1496750" cy="548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Samuel Simon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Digital Media Manager</a:t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1156625" y="3769081"/>
            <a:ext cx="1496750" cy="65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Alicia Shao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Member Care and Service Design Award Manager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3485" y="1175659"/>
            <a:ext cx="882948" cy="883048"/>
          </a:xfrm>
          <a:custGeom>
            <a:avLst/>
            <a:gdLst/>
            <a:ahLst/>
            <a:cxnLst/>
            <a:rect l="l" t="t" r="r" b="b"/>
            <a:pathLst>
              <a:path w="19678" h="21600" extrusionOk="0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1485" y="1175659"/>
            <a:ext cx="882948" cy="883048"/>
          </a:xfrm>
          <a:custGeom>
            <a:avLst/>
            <a:gdLst/>
            <a:ahLst/>
            <a:cxnLst/>
            <a:rect l="l" t="t" r="r" b="b"/>
            <a:pathLst>
              <a:path w="19678" h="21600" extrusionOk="0">
                <a:moveTo>
                  <a:pt x="9843" y="0"/>
                </a:moveTo>
                <a:cubicBezTo>
                  <a:pt x="7325" y="0"/>
                  <a:pt x="4804" y="1056"/>
                  <a:pt x="2882" y="3165"/>
                </a:cubicBezTo>
                <a:cubicBezTo>
                  <a:pt x="-961" y="7383"/>
                  <a:pt x="-961" y="14217"/>
                  <a:pt x="2882" y="18435"/>
                </a:cubicBezTo>
                <a:cubicBezTo>
                  <a:pt x="4804" y="20544"/>
                  <a:pt x="7325" y="21600"/>
                  <a:pt x="9843" y="21600"/>
                </a:cubicBezTo>
                <a:cubicBezTo>
                  <a:pt x="12362" y="21600"/>
                  <a:pt x="14874" y="20544"/>
                  <a:pt x="16796" y="18435"/>
                </a:cubicBezTo>
                <a:cubicBezTo>
                  <a:pt x="20639" y="14217"/>
                  <a:pt x="20639" y="7383"/>
                  <a:pt x="16796" y="3165"/>
                </a:cubicBezTo>
                <a:cubicBezTo>
                  <a:pt x="14874" y="1056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3485" y="2871134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7484" y="1226484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6" name="Google Shape;206;p29"/>
          <p:cNvSpPr/>
          <p:nvPr/>
        </p:nvSpPr>
        <p:spPr>
          <a:xfrm>
            <a:off x="2748607" y="477305"/>
            <a:ext cx="3646786" cy="33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Helvetica Neue"/>
              <a:buNone/>
            </a:pPr>
            <a:r>
              <a:rPr lang="en-US" sz="14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SDN GLOBAL TEAM</a:t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4639697" y="2113865"/>
            <a:ext cx="1642522" cy="65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Eloise Smith-Foster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National Chapters, Award and Member Experience Manager</a:t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9484" y="1175684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9" name="Google Shape;209;p29"/>
          <p:cNvSpPr/>
          <p:nvPr/>
        </p:nvSpPr>
        <p:spPr>
          <a:xfrm>
            <a:off x="2222681" y="12931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987981" y="12931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2209981" y="300768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9"/>
          <p:cNvSpPr/>
          <p:nvPr/>
        </p:nvSpPr>
        <p:spPr>
          <a:xfrm>
            <a:off x="7543982" y="1363036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5753282" y="1285009"/>
            <a:ext cx="66986" cy="66986"/>
          </a:xfrm>
          <a:prstGeom prst="ellipse">
            <a:avLst/>
          </a:prstGeom>
          <a:solidFill>
            <a:srgbClr val="B7DD2A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6490625" y="3870681"/>
            <a:ext cx="1496750" cy="65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Laura Gedatus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Project Manager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>
            <a:off x="2861739" y="3878141"/>
            <a:ext cx="1642522" cy="65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Katja Trinkwalder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Service Design Award Annual Publication Manager</a:t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>
            <a:off x="4712625" y="3928941"/>
            <a:ext cx="1496750" cy="789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"/>
              <a:buNone/>
            </a:pPr>
            <a:r>
              <a:rPr lang="en-US" sz="900" b="1" i="0" u="none" strike="noStrike" cap="non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Marie Kopka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Personal Assistant to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900"/>
              <a:buFont typeface="Helvetica Neue Light"/>
              <a:buNone/>
            </a:pPr>
            <a:r>
              <a:rPr lang="en-US" sz="900" b="0" i="0" u="none" strike="noStrike" cap="none">
                <a:solidFill>
                  <a:srgbClr val="58585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SDN President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97526" y="2972734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41476" y="2946264"/>
            <a:ext cx="883048" cy="88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5" y="0"/>
                </a:moveTo>
                <a:cubicBezTo>
                  <a:pt x="8041" y="0"/>
                  <a:pt x="5274" y="1056"/>
                  <a:pt x="3165" y="3165"/>
                </a:cubicBezTo>
                <a:cubicBezTo>
                  <a:pt x="1056" y="5274"/>
                  <a:pt x="0" y="8041"/>
                  <a:pt x="0" y="10805"/>
                </a:cubicBezTo>
                <a:cubicBezTo>
                  <a:pt x="0" y="13569"/>
                  <a:pt x="1056" y="16326"/>
                  <a:pt x="3165" y="18435"/>
                </a:cubicBezTo>
                <a:cubicBezTo>
                  <a:pt x="5274" y="20544"/>
                  <a:pt x="8041" y="21600"/>
                  <a:pt x="10805" y="21600"/>
                </a:cubicBezTo>
                <a:cubicBezTo>
                  <a:pt x="13569" y="21600"/>
                  <a:pt x="16326" y="20544"/>
                  <a:pt x="18435" y="18435"/>
                </a:cubicBezTo>
                <a:cubicBezTo>
                  <a:pt x="20544" y="16326"/>
                  <a:pt x="21600" y="13569"/>
                  <a:pt x="21600" y="10805"/>
                </a:cubicBezTo>
                <a:cubicBezTo>
                  <a:pt x="21600" y="8041"/>
                  <a:pt x="20544" y="5274"/>
                  <a:pt x="18435" y="3165"/>
                </a:cubicBezTo>
                <a:cubicBezTo>
                  <a:pt x="16326" y="1056"/>
                  <a:pt x="13569" y="0"/>
                  <a:pt x="1080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19526" y="2946264"/>
            <a:ext cx="882948" cy="882998"/>
          </a:xfrm>
          <a:custGeom>
            <a:avLst/>
            <a:gdLst/>
            <a:ahLst/>
            <a:cxnLst/>
            <a:rect l="l" t="t" r="r" b="b"/>
            <a:pathLst>
              <a:path w="19678" h="20595" extrusionOk="0">
                <a:moveTo>
                  <a:pt x="9843" y="0"/>
                </a:moveTo>
                <a:cubicBezTo>
                  <a:pt x="7325" y="0"/>
                  <a:pt x="4804" y="1007"/>
                  <a:pt x="2882" y="3018"/>
                </a:cubicBezTo>
                <a:cubicBezTo>
                  <a:pt x="-961" y="7040"/>
                  <a:pt x="-961" y="13556"/>
                  <a:pt x="2882" y="17578"/>
                </a:cubicBezTo>
                <a:cubicBezTo>
                  <a:pt x="6725" y="21600"/>
                  <a:pt x="12953" y="21600"/>
                  <a:pt x="16796" y="17578"/>
                </a:cubicBezTo>
                <a:cubicBezTo>
                  <a:pt x="20639" y="13556"/>
                  <a:pt x="20639" y="7040"/>
                  <a:pt x="16796" y="3018"/>
                </a:cubicBezTo>
                <a:cubicBezTo>
                  <a:pt x="14874" y="1007"/>
                  <a:pt x="12362" y="0"/>
                  <a:pt x="984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484" y="-135467"/>
            <a:ext cx="9940905" cy="559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/>
          <p:nvPr/>
        </p:nvSpPr>
        <p:spPr>
          <a:xfrm>
            <a:off x="-102426" y="-236617"/>
            <a:ext cx="9280802" cy="4978801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-131075" y="4736674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0"/>
          <p:cNvSpPr/>
          <p:nvPr/>
        </p:nvSpPr>
        <p:spPr>
          <a:xfrm>
            <a:off x="2913950" y="839425"/>
            <a:ext cx="3370501" cy="3370501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298425" y="960150"/>
            <a:ext cx="126901" cy="126901"/>
          </a:xfrm>
          <a:prstGeom prst="ellipse">
            <a:avLst/>
          </a:prstGeom>
          <a:solidFill>
            <a:srgbClr val="8B69A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30"/>
          <p:cNvGrpSpPr/>
          <p:nvPr/>
        </p:nvGrpSpPr>
        <p:grpSpPr>
          <a:xfrm>
            <a:off x="3254149" y="1170200"/>
            <a:ext cx="2690102" cy="2690101"/>
            <a:chOff x="0" y="0"/>
            <a:chExt cx="2690100" cy="2690100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0"/>
              <a:ext cx="2690100" cy="2690100"/>
            </a:xfrm>
            <a:prstGeom prst="ellipse">
              <a:avLst/>
            </a:prstGeom>
            <a:solidFill>
              <a:srgbClr val="8B69A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38410" y="720224"/>
              <a:ext cx="2013280" cy="12496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Helvetica Neue"/>
                <a:buNone/>
              </a:pPr>
              <a:r>
                <a:rPr lang="en-US" sz="35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What do we do?</a:t>
              </a:r>
              <a:endParaRPr/>
            </a:p>
          </p:txBody>
        </p:sp>
      </p:grpSp>
      <p:sp>
        <p:nvSpPr>
          <p:cNvPr id="232" name="Google Shape;232;p30"/>
          <p:cNvSpPr/>
          <p:nvPr/>
        </p:nvSpPr>
        <p:spPr>
          <a:xfrm>
            <a:off x="510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6997958" y="4781349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8240" y="-8335"/>
            <a:ext cx="4303762" cy="4863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/>
          <p:nvPr/>
        </p:nvSpPr>
        <p:spPr>
          <a:xfrm>
            <a:off x="4893812" y="-173337"/>
            <a:ext cx="4669758" cy="4914110"/>
          </a:xfrm>
          <a:prstGeom prst="rect">
            <a:avLst/>
          </a:prstGeom>
          <a:solidFill>
            <a:srgbClr val="666666">
              <a:alpha val="54901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-131075" y="4740908"/>
            <a:ext cx="9338100" cy="411901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6269096" y="1732034"/>
            <a:ext cx="1542001" cy="1542001"/>
          </a:xfrm>
          <a:prstGeom prst="ellipse">
            <a:avLst/>
          </a:prstGeom>
          <a:solidFill>
            <a:srgbClr val="BBDC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510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6997958" y="4785583"/>
            <a:ext cx="2289901" cy="32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www.service-design-network.org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4845" y="2154426"/>
            <a:ext cx="850504" cy="697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3729" y="4773262"/>
            <a:ext cx="856737" cy="3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/>
          <p:nvPr/>
        </p:nvSpPr>
        <p:spPr>
          <a:xfrm>
            <a:off x="2335" y="614560"/>
            <a:ext cx="4231276" cy="3543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en-US"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connect you with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like-minded, passionate professionals and service designers from companies, agencies and academia.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equip you to create better services and raise awareness about service design.</a:t>
            </a:r>
            <a:endParaRPr sz="1600" b="0" i="0" u="none" strike="noStrike" cap="none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>
            <a:spLocks noGrp="1"/>
          </p:cNvSpPr>
          <p:nvPr>
            <p:ph type="sldNum" idx="12"/>
          </p:nvPr>
        </p:nvSpPr>
        <p:spPr>
          <a:xfrm>
            <a:off x="8472457" y="4541620"/>
            <a:ext cx="548701" cy="31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/>
          <p:nvPr/>
        </p:nvSpPr>
        <p:spPr>
          <a:xfrm>
            <a:off x="367563" y="3570838"/>
            <a:ext cx="2603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Raise awareness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&amp; grow service design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3705087" y="1606084"/>
            <a:ext cx="19923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Create relevant content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137476" y="1752415"/>
            <a:ext cx="26943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Recognise &amp; celebrate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best practice</a:t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5964227" y="3570838"/>
            <a:ext cx="30408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Enrich the local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SD community</a:t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3318659" y="3570813"/>
            <a:ext cx="26943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Connect the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international community</a:t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402992" y="1606084"/>
            <a:ext cx="2603400" cy="5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Facilitate knowledge exchange</a:t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-117542" y="4738034"/>
            <a:ext cx="9338100" cy="4119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51058" y="4781349"/>
            <a:ext cx="228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@SDNetwork</a:t>
            </a:r>
            <a:endParaRPr/>
          </a:p>
        </p:txBody>
      </p:sp>
      <p:sp>
        <p:nvSpPr>
          <p:cNvPr id="261" name="Google Shape;261;p32"/>
          <p:cNvSpPr/>
          <p:nvPr/>
        </p:nvSpPr>
        <p:spPr>
          <a:xfrm>
            <a:off x="6997958" y="4781349"/>
            <a:ext cx="22899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-US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www.service-design-network.org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9022" y="637465"/>
            <a:ext cx="671211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6647" y="826215"/>
            <a:ext cx="796904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3861" y="786201"/>
            <a:ext cx="690609" cy="72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28466" y="2773280"/>
            <a:ext cx="681596" cy="7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65438" y="2804920"/>
            <a:ext cx="641724" cy="64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86175" y="2813769"/>
            <a:ext cx="796903" cy="65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143729" y="4769029"/>
            <a:ext cx="856737" cy="34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607</Words>
  <Application>Microsoft Macintosh PowerPoint</Application>
  <PresentationFormat>On-screen Show (16:9)</PresentationFormat>
  <Paragraphs>166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Gill Sans</vt:lpstr>
      <vt:lpstr>Helvetica Neue</vt:lpstr>
      <vt:lpstr>Helvetica Neue Light</vt:lpstr>
      <vt:lpstr>Calibri</vt:lpstr>
      <vt:lpstr>Arial</vt:lpstr>
      <vt:lpstr>Merriweather Sans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Pankaj Kumar</cp:lastModifiedBy>
  <cp:revision>2</cp:revision>
  <dcterms:modified xsi:type="dcterms:W3CDTF">2018-11-30T06:46:22Z</dcterms:modified>
</cp:coreProperties>
</file>